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3" r:id="rId1"/>
    <p:sldMasterId id="2147483731" r:id="rId2"/>
  </p:sldMasterIdLst>
  <p:notesMasterIdLst>
    <p:notesMasterId r:id="rId16"/>
  </p:notesMasterIdLst>
  <p:handoutMasterIdLst>
    <p:handoutMasterId r:id="rId17"/>
  </p:handoutMasterIdLst>
  <p:sldIdLst>
    <p:sldId id="256" r:id="rId3"/>
    <p:sldId id="273" r:id="rId4"/>
    <p:sldId id="343" r:id="rId5"/>
    <p:sldId id="344" r:id="rId6"/>
    <p:sldId id="276" r:id="rId7"/>
    <p:sldId id="347" r:id="rId8"/>
    <p:sldId id="288" r:id="rId9"/>
    <p:sldId id="348" r:id="rId10"/>
    <p:sldId id="296" r:id="rId11"/>
    <p:sldId id="297" r:id="rId12"/>
    <p:sldId id="346" r:id="rId13"/>
    <p:sldId id="345" r:id="rId14"/>
    <p:sldId id="329" r:id="rId15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FC36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419" autoAdjust="0"/>
    <p:restoredTop sz="94660" autoAdjust="0"/>
  </p:normalViewPr>
  <p:slideViewPr>
    <p:cSldViewPr>
      <p:cViewPr varScale="1">
        <p:scale>
          <a:sx n="64" d="100"/>
          <a:sy n="64" d="100"/>
        </p:scale>
        <p:origin x="127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1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758"/>
    </p:cViewPr>
  </p:sorterViewPr>
  <p:notesViewPr>
    <p:cSldViewPr>
      <p:cViewPr varScale="1">
        <p:scale>
          <a:sx n="95" d="100"/>
          <a:sy n="95" d="100"/>
        </p:scale>
        <p:origin x="3618" y="45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61" cy="464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48" tIns="47024" rIns="94048" bIns="47024" numCol="1" anchor="t" anchorCtr="0" compatLnSpc="1">
            <a:prstTxWarp prst="textNoShape">
              <a:avLst/>
            </a:prstTxWarp>
          </a:bodyPr>
          <a:lstStyle>
            <a:lvl1pPr defTabSz="940623" eaLnBrk="1" hangingPunct="1">
              <a:defRPr sz="1200">
                <a:latin typeface="Times New Roman" pitchFamily="18" charset="0"/>
              </a:defRPr>
            </a:lvl1pPr>
          </a:lstStyle>
          <a:p>
            <a:r>
              <a:rPr lang="en-US" dirty="0"/>
              <a:t>DOELAP Assessor Training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240" y="0"/>
            <a:ext cx="3038160" cy="464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48" tIns="47024" rIns="94048" bIns="47024" numCol="1" anchor="t" anchorCtr="0" compatLnSpc="1">
            <a:prstTxWarp prst="textNoShape">
              <a:avLst/>
            </a:prstTxWarp>
          </a:bodyPr>
          <a:lstStyle>
            <a:lvl1pPr algn="r" defTabSz="940623" eaLnBrk="1" hangingPunct="1">
              <a:defRPr sz="1200">
                <a:latin typeface="Times New Roman" pitchFamily="18" charset="0"/>
              </a:defRPr>
            </a:lvl1pPr>
          </a:lstStyle>
          <a:p>
            <a:r>
              <a:rPr lang="en-US" dirty="0"/>
              <a:t>10/05/15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221"/>
            <a:ext cx="3038161" cy="464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48" tIns="47024" rIns="94048" bIns="47024" numCol="1" anchor="b" anchorCtr="0" compatLnSpc="1">
            <a:prstTxWarp prst="textNoShape">
              <a:avLst/>
            </a:prstTxWarp>
          </a:bodyPr>
          <a:lstStyle>
            <a:lvl1pPr defTabSz="940623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240" y="8832221"/>
            <a:ext cx="3038160" cy="464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48" tIns="47024" rIns="94048" bIns="47024" numCol="1" anchor="b" anchorCtr="0" compatLnSpc="1">
            <a:prstTxWarp prst="textNoShape">
              <a:avLst/>
            </a:prstTxWarp>
          </a:bodyPr>
          <a:lstStyle>
            <a:lvl1pPr algn="r" defTabSz="940623" eaLnBrk="1" hangingPunct="1">
              <a:defRPr sz="1200">
                <a:latin typeface="Times New Roman" pitchFamily="18" charset="0"/>
              </a:defRPr>
            </a:lvl1pPr>
          </a:lstStyle>
          <a:p>
            <a:fld id="{B8240CAA-BDDF-45F2-84B7-7D7EAF9339C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811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61" cy="464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48" tIns="47024" rIns="94048" bIns="47024" numCol="1" anchor="t" anchorCtr="0" compatLnSpc="1">
            <a:prstTxWarp prst="textNoShape">
              <a:avLst/>
            </a:prstTxWarp>
          </a:bodyPr>
          <a:lstStyle>
            <a:lvl1pPr defTabSz="940623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240" y="0"/>
            <a:ext cx="3038160" cy="464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48" tIns="47024" rIns="94048" bIns="47024" numCol="1" anchor="t" anchorCtr="0" compatLnSpc="1">
            <a:prstTxWarp prst="textNoShape">
              <a:avLst/>
            </a:prstTxWarp>
          </a:bodyPr>
          <a:lstStyle>
            <a:lvl1pPr algn="r" defTabSz="940623" eaLnBrk="1" hangingPunct="1">
              <a:defRPr sz="1200">
                <a:latin typeface="Times New Roman" pitchFamily="18" charset="0"/>
              </a:defRPr>
            </a:lvl1pPr>
          </a:lstStyle>
          <a:p>
            <a:r>
              <a:rPr lang="en-US" dirty="0"/>
              <a:t>July 9, 2012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8500"/>
            <a:ext cx="4645025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78" y="4414510"/>
            <a:ext cx="5142244" cy="4184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48" tIns="47024" rIns="94048" bIns="470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221"/>
            <a:ext cx="3038161" cy="464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48" tIns="47024" rIns="94048" bIns="47024" numCol="1" anchor="b" anchorCtr="0" compatLnSpc="1">
            <a:prstTxWarp prst="textNoShape">
              <a:avLst/>
            </a:prstTxWarp>
          </a:bodyPr>
          <a:lstStyle>
            <a:lvl1pPr defTabSz="940623" eaLnBrk="1" hangingPunct="1">
              <a:defRPr sz="1200">
                <a:latin typeface="Times New Roman" pitchFamily="18" charset="0"/>
              </a:defRPr>
            </a:lvl1pPr>
          </a:lstStyle>
          <a:p>
            <a:r>
              <a:rPr lang="en-US" dirty="0"/>
              <a:t>DOELAP Assessor Training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240" y="8832221"/>
            <a:ext cx="3038160" cy="464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48" tIns="47024" rIns="94048" bIns="47024" numCol="1" anchor="b" anchorCtr="0" compatLnSpc="1">
            <a:prstTxWarp prst="textNoShape">
              <a:avLst/>
            </a:prstTxWarp>
          </a:bodyPr>
          <a:lstStyle>
            <a:lvl1pPr algn="r" defTabSz="940623" eaLnBrk="1" hangingPunct="1">
              <a:defRPr sz="1200">
                <a:latin typeface="Times New Roman" pitchFamily="18" charset="0"/>
              </a:defRPr>
            </a:lvl1pPr>
          </a:lstStyle>
          <a:p>
            <a:fld id="{431487DF-E120-4F5B-834E-40EF723C7E8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134123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July 9, 2012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dirty="0"/>
              <a:t>DOELAP Assessor Training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6107BE-B616-4391-B23A-B59105665D32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698500"/>
            <a:ext cx="4645025" cy="3484563"/>
          </a:xfrm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17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35171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135172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 dirty="0">
                <a:latin typeface="Times New Roman" pitchFamily="18" charset="0"/>
              </a:endParaRPr>
            </a:p>
          </p:txBody>
        </p:sp>
        <p:grpSp>
          <p:nvGrpSpPr>
            <p:cNvPr id="135173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135174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135175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135176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135177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135178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135179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135180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135181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135182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135183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 dirty="0">
                  <a:latin typeface="Times New Roman" pitchFamily="18" charset="0"/>
                </a:endParaRPr>
              </a:p>
            </p:txBody>
          </p:sp>
        </p:grpSp>
      </p:grpSp>
      <p:sp>
        <p:nvSpPr>
          <p:cNvPr id="135184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July 9, 2012</a:t>
            </a:r>
          </a:p>
        </p:txBody>
      </p:sp>
      <p:sp>
        <p:nvSpPr>
          <p:cNvPr id="135185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2819400" y="6248400"/>
            <a:ext cx="35052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DOELAP Assessor Training</a:t>
            </a:r>
          </a:p>
        </p:txBody>
      </p:sp>
      <p:sp>
        <p:nvSpPr>
          <p:cNvPr id="135186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71C2648-957E-4618-8DC8-C5B17B767F3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3518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518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 tmFilter="0, 0; .2, .5; .8, .5; 1, 0"/>
                                        <p:tgtEl>
                                          <p:spTgt spid="13518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500" autoRev="1" fill="hold"/>
                                        <p:tgtEl>
                                          <p:spTgt spid="13518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85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DOELAP Assessor Training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C7E48CF-CA96-4E4E-B4F3-62A6C7602F11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9, 2012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DOELAP Assessor Training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E55D8B4-FBFB-4695-957A-4CFCC89DA691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9, 2012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743200" y="6248400"/>
            <a:ext cx="3657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DOELAP Assessor Training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84847A1-C1A4-4F8A-9B3A-34841C3E8EFA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July 9, 2012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743200" y="6248400"/>
            <a:ext cx="3657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DOELAP Assessor Training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84A2371F-7813-41C7-8042-49D8EFAE249B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July 9, 2012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OE-NE LOGO (Horizontal) 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9550" y="152400"/>
            <a:ext cx="8723313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381000" y="1546225"/>
            <a:ext cx="8458200" cy="0"/>
          </a:xfrm>
          <a:prstGeom prst="line">
            <a:avLst/>
          </a:prstGeom>
          <a:noFill/>
          <a:ln w="38100">
            <a:solidFill>
              <a:srgbClr val="1B5527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533400" y="1600200"/>
            <a:ext cx="8458200" cy="0"/>
          </a:xfrm>
          <a:prstGeom prst="line">
            <a:avLst/>
          </a:prstGeom>
          <a:noFill/>
          <a:ln w="38100">
            <a:solidFill>
              <a:srgbClr val="E8BB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2800" b="1"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4572000"/>
            <a:ext cx="7696200" cy="1752600"/>
          </a:xfrm>
        </p:spPr>
        <p:txBody>
          <a:bodyPr/>
          <a:lstStyle>
            <a:lvl1pPr marL="0" indent="0" algn="ctr">
              <a:spcAft>
                <a:spcPct val="0"/>
              </a:spcAft>
              <a:buFont typeface="Wingdings" pitchFamily="2" charset="2"/>
              <a:buNone/>
              <a:defRPr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ahoma" pitchFamily="34" charset="0"/>
                <a:cs typeface="Tahoma" pitchFamily="34" charset="0"/>
              </a:defRPr>
            </a:lvl1pPr>
            <a:lvl2pPr>
              <a:defRPr>
                <a:latin typeface="Tahoma" pitchFamily="34" charset="0"/>
                <a:cs typeface="Tahoma" pitchFamily="34" charset="0"/>
              </a:defRPr>
            </a:lvl2pPr>
            <a:lvl3pPr>
              <a:defRPr>
                <a:latin typeface="Tahoma" pitchFamily="34" charset="0"/>
                <a:cs typeface="Tahoma" pitchFamily="34" charset="0"/>
              </a:defRPr>
            </a:lvl3pPr>
            <a:lvl4pPr>
              <a:defRPr>
                <a:latin typeface="Tahoma" pitchFamily="34" charset="0"/>
                <a:cs typeface="Tahoma" pitchFamily="34" charset="0"/>
              </a:defRPr>
            </a:lvl4pPr>
            <a:lvl5pPr>
              <a:defRPr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September 2012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DOELAP Assessor Training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600" b="1" cap="all"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Tahoma" pitchFamily="34" charset="0"/>
                <a:cs typeface="Tahoma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September 2012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DOELAP Assessor Training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724400"/>
          </a:xfrm>
        </p:spPr>
        <p:txBody>
          <a:bodyPr/>
          <a:lstStyle>
            <a:lvl1pPr>
              <a:defRPr sz="2800">
                <a:latin typeface="Tahoma" pitchFamily="34" charset="0"/>
                <a:cs typeface="Tahoma" pitchFamily="34" charset="0"/>
              </a:defRPr>
            </a:lvl1pPr>
            <a:lvl2pPr>
              <a:defRPr sz="2400">
                <a:latin typeface="Tahoma" pitchFamily="34" charset="0"/>
                <a:cs typeface="Tahoma" pitchFamily="34" charset="0"/>
              </a:defRPr>
            </a:lvl2pPr>
            <a:lvl3pPr>
              <a:defRPr sz="2000">
                <a:latin typeface="Tahoma" pitchFamily="34" charset="0"/>
                <a:cs typeface="Tahoma" pitchFamily="34" charset="0"/>
              </a:defRPr>
            </a:lvl3pPr>
            <a:lvl4pPr>
              <a:defRPr sz="1800">
                <a:latin typeface="Tahoma" pitchFamily="34" charset="0"/>
                <a:cs typeface="Tahoma" pitchFamily="34" charset="0"/>
              </a:defRPr>
            </a:lvl4pPr>
            <a:lvl5pPr>
              <a:defRPr sz="1800">
                <a:latin typeface="Tahoma" pitchFamily="34" charset="0"/>
                <a:cs typeface="Tahoma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724400"/>
          </a:xfrm>
        </p:spPr>
        <p:txBody>
          <a:bodyPr/>
          <a:lstStyle>
            <a:lvl1pPr>
              <a:defRPr sz="2800">
                <a:latin typeface="Tahoma" pitchFamily="34" charset="0"/>
                <a:cs typeface="Tahoma" pitchFamily="34" charset="0"/>
              </a:defRPr>
            </a:lvl1pPr>
            <a:lvl2pPr>
              <a:defRPr sz="2400">
                <a:latin typeface="Tahoma" pitchFamily="34" charset="0"/>
                <a:cs typeface="Tahoma" pitchFamily="34" charset="0"/>
              </a:defRPr>
            </a:lvl2pPr>
            <a:lvl3pPr>
              <a:defRPr sz="2000">
                <a:latin typeface="Tahoma" pitchFamily="34" charset="0"/>
                <a:cs typeface="Tahoma" pitchFamily="34" charset="0"/>
              </a:defRPr>
            </a:lvl3pPr>
            <a:lvl4pPr>
              <a:defRPr sz="1800">
                <a:latin typeface="Tahoma" pitchFamily="34" charset="0"/>
                <a:cs typeface="Tahoma" pitchFamily="34" charset="0"/>
              </a:defRPr>
            </a:lvl4pPr>
            <a:lvl5pPr>
              <a:defRPr sz="1800">
                <a:latin typeface="Tahoma" pitchFamily="34" charset="0"/>
                <a:cs typeface="Tahoma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September 2012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DOELAP Assessor Training</a:t>
            </a:r>
          </a:p>
          <a:p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274638"/>
            <a:ext cx="5791200" cy="1143000"/>
          </a:xfrm>
        </p:spPr>
        <p:txBody>
          <a:bodyPr/>
          <a:lstStyle>
            <a:lvl1pPr>
              <a:defRPr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0">
                <a:latin typeface="Tahoma" pitchFamily="34" charset="0"/>
                <a:cs typeface="Tahoma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Tahoma" pitchFamily="34" charset="0"/>
                <a:cs typeface="Tahoma" pitchFamily="34" charset="0"/>
              </a:defRPr>
            </a:lvl1pPr>
            <a:lvl2pPr>
              <a:defRPr sz="2000">
                <a:latin typeface="Tahoma" pitchFamily="34" charset="0"/>
                <a:cs typeface="Tahoma" pitchFamily="34" charset="0"/>
              </a:defRPr>
            </a:lvl2pPr>
            <a:lvl3pPr>
              <a:defRPr sz="1800">
                <a:latin typeface="Tahoma" pitchFamily="34" charset="0"/>
                <a:cs typeface="Tahoma" pitchFamily="34" charset="0"/>
              </a:defRPr>
            </a:lvl3pPr>
            <a:lvl4pPr>
              <a:defRPr sz="1600">
                <a:latin typeface="Tahoma" pitchFamily="34" charset="0"/>
                <a:cs typeface="Tahoma" pitchFamily="34" charset="0"/>
              </a:defRPr>
            </a:lvl4pPr>
            <a:lvl5pPr>
              <a:defRPr sz="1600">
                <a:latin typeface="Tahoma" pitchFamily="34" charset="0"/>
                <a:cs typeface="Tahoma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0">
                <a:latin typeface="Tahoma" pitchFamily="34" charset="0"/>
                <a:cs typeface="Tahoma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Tahoma" pitchFamily="34" charset="0"/>
                <a:cs typeface="Tahoma" pitchFamily="34" charset="0"/>
              </a:defRPr>
            </a:lvl1pPr>
            <a:lvl2pPr>
              <a:defRPr sz="2000">
                <a:latin typeface="Tahoma" pitchFamily="34" charset="0"/>
                <a:cs typeface="Tahoma" pitchFamily="34" charset="0"/>
              </a:defRPr>
            </a:lvl2pPr>
            <a:lvl3pPr>
              <a:defRPr sz="1800">
                <a:latin typeface="Tahoma" pitchFamily="34" charset="0"/>
                <a:cs typeface="Tahoma" pitchFamily="34" charset="0"/>
              </a:defRPr>
            </a:lvl3pPr>
            <a:lvl4pPr>
              <a:defRPr sz="1600">
                <a:latin typeface="Tahoma" pitchFamily="34" charset="0"/>
                <a:cs typeface="Tahoma" pitchFamily="34" charset="0"/>
              </a:defRPr>
            </a:lvl4pPr>
            <a:lvl5pPr>
              <a:defRPr sz="1600">
                <a:latin typeface="Tahoma" pitchFamily="34" charset="0"/>
                <a:cs typeface="Tahoma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September 2012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DOELAP Assessor Training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xfrm>
            <a:off x="381000" y="6610350"/>
            <a:ext cx="2133600" cy="247650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September 2012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DOELAP Assessor Training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DOELAP Assessor Training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502BAB8-3E99-460F-9EB5-97432F9EA5E1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9, 2012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September 2012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DOELAP Assessor Training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Tahoma" pitchFamily="34" charset="0"/>
                <a:cs typeface="Tahoma" pitchFamily="34" charset="0"/>
              </a:defRPr>
            </a:lvl1pPr>
            <a:lvl2pPr>
              <a:defRPr sz="2800">
                <a:latin typeface="Tahoma" pitchFamily="34" charset="0"/>
                <a:cs typeface="Tahoma" pitchFamily="34" charset="0"/>
              </a:defRPr>
            </a:lvl2pPr>
            <a:lvl3pPr>
              <a:defRPr sz="2400">
                <a:latin typeface="Tahoma" pitchFamily="34" charset="0"/>
                <a:cs typeface="Tahoma" pitchFamily="34" charset="0"/>
              </a:defRPr>
            </a:lvl3pPr>
            <a:lvl4pPr>
              <a:defRPr sz="2000">
                <a:latin typeface="Tahoma" pitchFamily="34" charset="0"/>
                <a:cs typeface="Tahoma" pitchFamily="34" charset="0"/>
              </a:defRPr>
            </a:lvl4pPr>
            <a:lvl5pPr>
              <a:defRPr sz="2000">
                <a:latin typeface="Tahoma" pitchFamily="34" charset="0"/>
                <a:cs typeface="Tahoma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Tahoma" pitchFamily="34" charset="0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September 2012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DOELAP Assessor Training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Tahoma" pitchFamily="34" charset="0"/>
                <a:cs typeface="Tahoma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Tahoma" pitchFamily="34" charset="0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September 2012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DOELAP Assessor Training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Tahoma" pitchFamily="34" charset="0"/>
                <a:cs typeface="Tahoma" pitchFamily="34" charset="0"/>
              </a:defRPr>
            </a:lvl1pPr>
            <a:lvl2pPr>
              <a:defRPr>
                <a:latin typeface="Tahoma" pitchFamily="34" charset="0"/>
                <a:cs typeface="Tahoma" pitchFamily="34" charset="0"/>
              </a:defRPr>
            </a:lvl2pPr>
            <a:lvl3pPr>
              <a:defRPr>
                <a:latin typeface="Tahoma" pitchFamily="34" charset="0"/>
                <a:cs typeface="Tahoma" pitchFamily="34" charset="0"/>
              </a:defRPr>
            </a:lvl3pPr>
            <a:lvl4pPr>
              <a:defRPr>
                <a:latin typeface="Tahoma" pitchFamily="34" charset="0"/>
                <a:cs typeface="Tahoma" pitchFamily="34" charset="0"/>
              </a:defRPr>
            </a:lvl4pPr>
            <a:lvl5pPr>
              <a:defRPr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September 2012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DOELAP Assessor Training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6248400"/>
          </a:xfrm>
        </p:spPr>
        <p:txBody>
          <a:bodyPr vert="eaVert"/>
          <a:lstStyle>
            <a:lvl1pPr>
              <a:defRPr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6248400"/>
          </a:xfrm>
        </p:spPr>
        <p:txBody>
          <a:bodyPr vert="eaVert"/>
          <a:lstStyle>
            <a:lvl1pPr>
              <a:defRPr>
                <a:latin typeface="Tahoma" pitchFamily="34" charset="0"/>
                <a:cs typeface="Tahoma" pitchFamily="34" charset="0"/>
              </a:defRPr>
            </a:lvl1pPr>
            <a:lvl2pPr>
              <a:defRPr>
                <a:latin typeface="Tahoma" pitchFamily="34" charset="0"/>
                <a:cs typeface="Tahoma" pitchFamily="34" charset="0"/>
              </a:defRPr>
            </a:lvl2pPr>
            <a:lvl3pPr>
              <a:defRPr>
                <a:latin typeface="Tahoma" pitchFamily="34" charset="0"/>
                <a:cs typeface="Tahoma" pitchFamily="34" charset="0"/>
              </a:defRPr>
            </a:lvl3pPr>
            <a:lvl4pPr>
              <a:defRPr>
                <a:latin typeface="Tahoma" pitchFamily="34" charset="0"/>
                <a:cs typeface="Tahoma" pitchFamily="34" charset="0"/>
              </a:defRPr>
            </a:lvl4pPr>
            <a:lvl5pPr>
              <a:defRPr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September 2012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DOELAP Assessor Training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DOELAP Assessor Training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CB67EAE-A7C9-478F-8D65-27452EFE3D8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9, 2012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DOELAP Assessor Training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5D5CCF1-1B8D-4693-9C48-583B06242D1F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9, 2012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DOELAP Assessor Training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18F4605-FBD8-47CD-9086-9F58C87EA4F8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9, 2012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DOELAP Assessor Training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773A10E-460D-4B47-94B5-04E533FE883A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9, 2012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DOELAP Assessor Training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F01318F-550F-467B-A192-254074A390CC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9, 2012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DOELAP Assessor Training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12B2372-B0D2-4AFE-92DC-0B4A3E38D5DA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9, 2012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DOELAP Assessor Training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BFBBA47-A781-41A6-96B3-C35B3113497A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9, 2012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248400"/>
            <a:ext cx="365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FC3649"/>
                </a:solidFill>
              </a:defRPr>
            </a:lvl1pPr>
          </a:lstStyle>
          <a:p>
            <a:r>
              <a:rPr lang="en-US" dirty="0"/>
              <a:t>DOELAP Assessor Training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779F110E-6687-4F94-9D70-E4EAD339A4CE}" type="slidenum">
              <a:rPr lang="en-US"/>
              <a:pPr/>
              <a:t>‹#›</a:t>
            </a:fld>
            <a:endParaRPr lang="en-US" dirty="0"/>
          </a:p>
        </p:txBody>
      </p:sp>
      <p:grpSp>
        <p:nvGrpSpPr>
          <p:cNvPr id="13414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34149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134150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134151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dirty="0">
                <a:solidFill>
                  <a:schemeClr val="hlink"/>
                </a:solidFill>
              </a:endParaRPr>
            </a:p>
          </p:txBody>
        </p:sp>
        <p:sp>
          <p:nvSpPr>
            <p:cNvPr id="134152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dirty="0">
                <a:solidFill>
                  <a:schemeClr val="hlink"/>
                </a:solidFill>
              </a:endParaRPr>
            </a:p>
          </p:txBody>
        </p:sp>
        <p:sp>
          <p:nvSpPr>
            <p:cNvPr id="134153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dirty="0">
                <a:solidFill>
                  <a:schemeClr val="accent2"/>
                </a:solidFill>
              </a:endParaRPr>
            </a:p>
          </p:txBody>
        </p:sp>
        <p:sp>
          <p:nvSpPr>
            <p:cNvPr id="134154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dirty="0">
                <a:solidFill>
                  <a:schemeClr val="hlink"/>
                </a:solidFill>
              </a:endParaRPr>
            </a:p>
          </p:txBody>
        </p:sp>
        <p:sp>
          <p:nvSpPr>
            <p:cNvPr id="134155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134156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dirty="0">
                <a:solidFill>
                  <a:schemeClr val="accent2"/>
                </a:solidFill>
              </a:endParaRPr>
            </a:p>
          </p:txBody>
        </p:sp>
        <p:sp>
          <p:nvSpPr>
            <p:cNvPr id="134157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dirty="0">
                <a:solidFill>
                  <a:schemeClr val="accent2"/>
                </a:solidFill>
              </a:endParaRPr>
            </a:p>
          </p:txBody>
        </p:sp>
      </p:grpSp>
      <p:sp>
        <p:nvSpPr>
          <p:cNvPr id="134158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415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416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r>
              <a:rPr lang="en-US" dirty="0"/>
              <a:t>July 9, 2012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  <p:sldLayoutId id="2147483716" r:id="rId1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1341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13414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414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C364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6" grpId="0"/>
    </p:bldLst>
  </p:timing>
  <p:hf hdr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OE-NE LOGO (Vertital) A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6200" y="87313"/>
            <a:ext cx="2743200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895600" y="152400"/>
            <a:ext cx="5791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764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381000" y="1470025"/>
            <a:ext cx="8458200" cy="0"/>
          </a:xfrm>
          <a:prstGeom prst="line">
            <a:avLst/>
          </a:prstGeom>
          <a:noFill/>
          <a:ln w="38100">
            <a:solidFill>
              <a:srgbClr val="1B5527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533400" y="1524000"/>
            <a:ext cx="8458200" cy="0"/>
          </a:xfrm>
          <a:prstGeom prst="line">
            <a:avLst/>
          </a:prstGeom>
          <a:noFill/>
          <a:ln w="38100">
            <a:solidFill>
              <a:srgbClr val="E8BB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610350"/>
            <a:ext cx="21336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r>
              <a:rPr lang="en-US" dirty="0"/>
              <a:t>July 9, 2012</a:t>
            </a: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10350"/>
            <a:ext cx="28956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900"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DOELAP Assessor Training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162800" y="6610350"/>
            <a:ext cx="1828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fld id="{68FDB87E-F0FA-40A3-9FA7-1367BFBAC224}" type="slidenum">
              <a:rPr lang="en-US" sz="900"/>
              <a:pPr algn="r">
                <a:spcBef>
                  <a:spcPct val="50000"/>
                </a:spcBef>
                <a:defRPr/>
              </a:pPr>
              <a:t>‹#›</a:t>
            </a:fld>
            <a:endParaRPr lang="en-US" sz="9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1B5527"/>
          </a:solidFill>
          <a:latin typeface="Tahoma" pitchFamily="34" charset="0"/>
          <a:ea typeface="+mj-ea"/>
          <a:cs typeface="Tahoma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1B5527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1B5527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1B5527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1B5527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1B5527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1B5527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1B5527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1B5527"/>
          </a:solidFill>
          <a:latin typeface="Arial Black" pitchFamily="34" charset="0"/>
        </a:defRPr>
      </a:lvl9pPr>
    </p:titleStyle>
    <p:bodyStyle>
      <a:lvl1pPr marL="231775" indent="-231775" algn="l" rtl="0" eaLnBrk="1" fontAlgn="base" hangingPunct="1">
        <a:spcBef>
          <a:spcPct val="0"/>
        </a:spcBef>
        <a:spcAft>
          <a:spcPct val="50000"/>
        </a:spcAft>
        <a:buClr>
          <a:srgbClr val="1B5527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571500" indent="-225425" algn="l" rtl="0" eaLnBrk="1" fontAlgn="base" hangingPunct="1">
        <a:spcBef>
          <a:spcPct val="0"/>
        </a:spcBef>
        <a:spcAft>
          <a:spcPct val="50000"/>
        </a:spcAft>
        <a:buClr>
          <a:srgbClr val="1B5527"/>
        </a:buClr>
        <a:buSzPct val="110000"/>
        <a:buFont typeface="Symbol" pitchFamily="18" charset="2"/>
        <a:buChar char="·"/>
        <a:defRPr>
          <a:solidFill>
            <a:schemeClr val="tx1"/>
          </a:solidFill>
          <a:latin typeface="Arial" charset="0"/>
        </a:defRPr>
      </a:lvl2pPr>
      <a:lvl3pPr marL="914400" indent="-228600" algn="l" rtl="0" eaLnBrk="1" fontAlgn="base" hangingPunct="1">
        <a:spcBef>
          <a:spcPct val="0"/>
        </a:spcBef>
        <a:spcAft>
          <a:spcPct val="50000"/>
        </a:spcAft>
        <a:buClr>
          <a:srgbClr val="1B5527"/>
        </a:buClr>
        <a:buSzPct val="110000"/>
        <a:buFont typeface="Arial" charset="0"/>
        <a:buChar char="–"/>
        <a:defRPr sz="1600">
          <a:solidFill>
            <a:schemeClr val="tx1"/>
          </a:solidFill>
          <a:latin typeface="Arial" charset="0"/>
        </a:defRPr>
      </a:lvl3pPr>
      <a:lvl4pPr marL="1257300" indent="-228600" algn="l" rtl="0" eaLnBrk="1" fontAlgn="base" hangingPunct="1">
        <a:spcBef>
          <a:spcPct val="0"/>
        </a:spcBef>
        <a:spcAft>
          <a:spcPct val="50000"/>
        </a:spcAft>
        <a:buClr>
          <a:srgbClr val="1B5527"/>
        </a:buClr>
        <a:buChar char="•"/>
        <a:defRPr sz="1400">
          <a:solidFill>
            <a:schemeClr val="tx1"/>
          </a:solidFill>
          <a:latin typeface="Arial" charset="0"/>
        </a:defRPr>
      </a:lvl4pPr>
      <a:lvl5pPr marL="1600200" indent="-228600" algn="l" rtl="0" eaLnBrk="1" fontAlgn="base" hangingPunct="1">
        <a:spcBef>
          <a:spcPct val="0"/>
        </a:spcBef>
        <a:spcAft>
          <a:spcPct val="50000"/>
        </a:spcAft>
        <a:buClr>
          <a:srgbClr val="1B5527"/>
        </a:buClr>
        <a:buChar char="»"/>
        <a:defRPr sz="1200">
          <a:solidFill>
            <a:schemeClr val="tx1"/>
          </a:solidFill>
          <a:latin typeface="Arial" charset="0"/>
        </a:defRPr>
      </a:lvl5pPr>
      <a:lvl6pPr marL="2057400" indent="-228600" algn="l" rtl="0" eaLnBrk="1" fontAlgn="base" hangingPunct="1">
        <a:spcBef>
          <a:spcPct val="0"/>
        </a:spcBef>
        <a:spcAft>
          <a:spcPct val="50000"/>
        </a:spcAft>
        <a:buClr>
          <a:srgbClr val="1B5527"/>
        </a:buClr>
        <a:buChar char="»"/>
        <a:defRPr sz="1200">
          <a:solidFill>
            <a:schemeClr val="tx1"/>
          </a:solidFill>
          <a:latin typeface="Arial" charset="0"/>
        </a:defRPr>
      </a:lvl6pPr>
      <a:lvl7pPr marL="2514600" indent="-228600" algn="l" rtl="0" eaLnBrk="1" fontAlgn="base" hangingPunct="1">
        <a:spcBef>
          <a:spcPct val="0"/>
        </a:spcBef>
        <a:spcAft>
          <a:spcPct val="50000"/>
        </a:spcAft>
        <a:buClr>
          <a:srgbClr val="1B5527"/>
        </a:buClr>
        <a:buChar char="»"/>
        <a:defRPr sz="1200">
          <a:solidFill>
            <a:schemeClr val="tx1"/>
          </a:solidFill>
          <a:latin typeface="Arial" charset="0"/>
        </a:defRPr>
      </a:lvl7pPr>
      <a:lvl8pPr marL="2971800" indent="-228600" algn="l" rtl="0" eaLnBrk="1" fontAlgn="base" hangingPunct="1">
        <a:spcBef>
          <a:spcPct val="0"/>
        </a:spcBef>
        <a:spcAft>
          <a:spcPct val="50000"/>
        </a:spcAft>
        <a:buClr>
          <a:srgbClr val="1B5527"/>
        </a:buClr>
        <a:buChar char="»"/>
        <a:defRPr sz="1200">
          <a:solidFill>
            <a:schemeClr val="tx1"/>
          </a:solidFill>
          <a:latin typeface="Arial" charset="0"/>
        </a:defRPr>
      </a:lvl8pPr>
      <a:lvl9pPr marL="3429000" indent="-228600" algn="l" rtl="0" eaLnBrk="1" fontAlgn="base" hangingPunct="1">
        <a:spcBef>
          <a:spcPct val="0"/>
        </a:spcBef>
        <a:spcAft>
          <a:spcPct val="50000"/>
        </a:spcAft>
        <a:buClr>
          <a:srgbClr val="1B5527"/>
        </a:buClr>
        <a:buChar char="»"/>
        <a:defRPr sz="12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828800"/>
            <a:ext cx="7696200" cy="2209800"/>
          </a:xfrm>
        </p:spPr>
        <p:txBody>
          <a:bodyPr/>
          <a:lstStyle/>
          <a:p>
            <a:pPr algn="ctr"/>
            <a:r>
              <a:rPr lang="en-US" sz="4000" dirty="0"/>
              <a:t>DOELAP Assessor Training</a:t>
            </a:r>
            <a:br>
              <a:rPr lang="en-US" sz="4000" dirty="0"/>
            </a:br>
            <a:r>
              <a:rPr lang="en-US" sz="3200" dirty="0"/>
              <a:t>Perform the Assessment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Idaho Falls, ID</a:t>
            </a:r>
          </a:p>
          <a:p>
            <a:r>
              <a:rPr lang="en-US" dirty="0"/>
              <a:t>September 2024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 the Assessment</a:t>
            </a:r>
            <a:br>
              <a:rPr lang="en-US" dirty="0"/>
            </a:br>
            <a:r>
              <a:rPr lang="en-US" dirty="0"/>
              <a:t>Day 1 Debriefing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Meet with staff</a:t>
            </a:r>
          </a:p>
          <a:p>
            <a:pPr lvl="1"/>
            <a:r>
              <a:rPr lang="en-US" dirty="0"/>
              <a:t>Discuss progress and identify findings (don’t need to comment on the level of finding at this point)</a:t>
            </a:r>
          </a:p>
          <a:p>
            <a:pPr lvl="1"/>
            <a:r>
              <a:rPr lang="en-US" dirty="0"/>
              <a:t>Discuss status of findings identified in previous assessment – close out or leave open/upgrade</a:t>
            </a:r>
          </a:p>
          <a:p>
            <a:pPr lvl="1"/>
            <a:r>
              <a:rPr lang="en-US" dirty="0"/>
              <a:t>Allow staff time to verify factual accuracy</a:t>
            </a:r>
          </a:p>
          <a:p>
            <a:pPr lvl="1"/>
            <a:r>
              <a:rPr lang="en-US" dirty="0"/>
              <a:t>Scope of the next day’s assessment activities </a:t>
            </a:r>
          </a:p>
          <a:p>
            <a:pPr lvl="1"/>
            <a:r>
              <a:rPr lang="en-US" dirty="0"/>
              <a:t>Reinforce “NO SURPRISES” philosophy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DOELAP Assessor Training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Sometime between Day 1 and Day 2</a:t>
            </a:r>
            <a:br>
              <a:rPr lang="en-US" dirty="0"/>
            </a:br>
            <a:r>
              <a:rPr lang="en-US" dirty="0"/>
              <a:t>Team Caucus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Compile notes, compare findings, evaluate checklist status</a:t>
            </a:r>
          </a:p>
          <a:p>
            <a:r>
              <a:rPr lang="en-US" dirty="0"/>
              <a:t>Discuss overall impressions, specific concerns</a:t>
            </a:r>
          </a:p>
          <a:p>
            <a:r>
              <a:rPr lang="en-US" dirty="0"/>
              <a:t>Agree on priority of findings (Deficiency, Concern, Observation)</a:t>
            </a:r>
          </a:p>
          <a:p>
            <a:r>
              <a:rPr lang="en-US" dirty="0"/>
              <a:t>Identify, prioritize, assign areas to assess on Day 2</a:t>
            </a:r>
          </a:p>
          <a:p>
            <a:r>
              <a:rPr lang="en-US" dirty="0"/>
              <a:t>Formulate game plan for Day 2 to maximize efficiency</a:t>
            </a:r>
          </a:p>
          <a:p>
            <a:r>
              <a:rPr lang="en-US" dirty="0"/>
              <a:t>Begin drafting assessment report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DOELAP Assessor Training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1351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2819400" y="152400"/>
            <a:ext cx="5791200" cy="1219200"/>
          </a:xfrm>
        </p:spPr>
        <p:txBody>
          <a:bodyPr/>
          <a:lstStyle/>
          <a:p>
            <a:r>
              <a:rPr lang="en-US" dirty="0"/>
              <a:t>Perform the Assessment</a:t>
            </a:r>
            <a:br>
              <a:rPr lang="en-US" dirty="0"/>
            </a:br>
            <a:r>
              <a:rPr lang="en-US" dirty="0"/>
              <a:t>Day 2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Meet with staff</a:t>
            </a:r>
          </a:p>
          <a:p>
            <a:r>
              <a:rPr lang="en-US" dirty="0"/>
              <a:t>Allow follow up from previous day’s factual accuracy checks</a:t>
            </a:r>
          </a:p>
          <a:p>
            <a:r>
              <a:rPr lang="en-US" dirty="0"/>
              <a:t>Assess items identified in Team caucus</a:t>
            </a:r>
          </a:p>
          <a:p>
            <a:r>
              <a:rPr lang="en-US" dirty="0"/>
              <a:t>Ensure all checklist items are assessed</a:t>
            </a:r>
          </a:p>
          <a:p>
            <a:r>
              <a:rPr lang="en-US" dirty="0"/>
              <a:t>Ensure corrective action plans for previous findings effectively implemented</a:t>
            </a:r>
          </a:p>
          <a:p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DOELAP Assessor Training</a:t>
            </a:r>
          </a:p>
        </p:txBody>
      </p:sp>
    </p:spTree>
    <p:extLst>
      <p:ext uri="{BB962C8B-B14F-4D97-AF65-F5344CB8AC3E}">
        <p14:creationId xmlns:p14="http://schemas.microsoft.com/office/powerpoint/2010/main" val="22848636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r>
              <a:rPr lang="en-US" sz="4000" dirty="0"/>
              <a:t>Questions?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DOELAP Assessor Training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Perform the Assessment</a:t>
            </a:r>
            <a:br>
              <a:rPr lang="en-US" dirty="0"/>
            </a:br>
            <a:r>
              <a:rPr lang="en-US" dirty="0"/>
              <a:t>Day 1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dirty="0"/>
              <a:t>Opening Meeting – Let site determine who attends, but suggest any interested staff and field office representative.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A few words about field office intervention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Document attendance/attendance roster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Meeting agenda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Introductions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en-US" sz="1800" dirty="0"/>
              <a:t>Scope of assessment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Accreditation process</a:t>
            </a:r>
          </a:p>
          <a:p>
            <a:pPr lvl="3">
              <a:lnSpc>
                <a:spcPct val="90000"/>
              </a:lnSpc>
            </a:pPr>
            <a:r>
              <a:rPr lang="en-US" dirty="0"/>
              <a:t>More about this on next slide.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Schedule closing meeting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Preliminary identification of possible findings from preliminary review.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DOELAP Assessor Training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 the Assessment</a:t>
            </a:r>
            <a:br>
              <a:rPr lang="en-US" dirty="0"/>
            </a:br>
            <a:r>
              <a:rPr lang="en-US" dirty="0"/>
              <a:t>Day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2" indent="0">
              <a:buSzTx/>
              <a:buNone/>
            </a:pPr>
            <a:r>
              <a:rPr lang="en-US" sz="2000" dirty="0">
                <a:ea typeface="+mn-ea"/>
              </a:rPr>
              <a:t>Accreditation process</a:t>
            </a:r>
          </a:p>
          <a:p>
            <a:r>
              <a:rPr lang="en-US" dirty="0"/>
              <a:t>Describe the DOELAP accreditation processes: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Performance testing and its relationship to the assessment.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assessment process.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Categorization of findings.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time limits for responding to assessment findings (45 days to the STM, include time for field office concurrence).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time limits for correcting deficiencies (60 days).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DOELAP Assessor Training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462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 the Assessment</a:t>
            </a:r>
            <a:br>
              <a:rPr lang="en-US" dirty="0"/>
            </a:br>
            <a:r>
              <a:rPr lang="en-US" dirty="0"/>
              <a:t>Day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Describe the DOELAP accreditation processes: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ea typeface="+mn-ea"/>
              </a:rPr>
              <a:t>The role of the STM in the assessment process.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ea typeface="+mn-ea"/>
              </a:rPr>
              <a:t>Recommendation of accreditation by the STM.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ea typeface="+mn-ea"/>
              </a:rPr>
              <a:t>Review of the STM’s recommendation by the Oversight Board.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>
                <a:ea typeface="+mn-ea"/>
              </a:rPr>
              <a:t>The STM becomes the Site’s “Champion”. </a:t>
            </a:r>
          </a:p>
          <a:p>
            <a:pPr marL="231775" lvl="1" indent="-231775">
              <a:buSzTx/>
              <a:buFont typeface="Wingdings" pitchFamily="2" charset="2"/>
              <a:buChar char="n"/>
            </a:pPr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DOELAP Assessor Training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586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 the Assessment</a:t>
            </a:r>
            <a:br>
              <a:rPr lang="en-US" dirty="0"/>
            </a:br>
            <a:r>
              <a:rPr lang="en-US" dirty="0"/>
              <a:t>Day 1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Document Review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Planning allows the site to have ready the documents you need to validate your preliminary review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Request further documentation</a:t>
            </a:r>
          </a:p>
          <a:p>
            <a:pPr marL="231775" lvl="1" indent="-231775">
              <a:lnSpc>
                <a:spcPct val="80000"/>
              </a:lnSpc>
              <a:buFont typeface="Wingdings" pitchFamily="2" charset="2"/>
              <a:buChar char="n"/>
            </a:pPr>
            <a:r>
              <a:rPr lang="en-US" sz="2000" dirty="0">
                <a:ea typeface="+mn-ea"/>
              </a:rPr>
              <a:t>Facility Tour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Equipment, working conditions, application of quality assurance.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Mechanism to facilitate interviews.</a:t>
            </a:r>
          </a:p>
          <a:p>
            <a:pPr>
              <a:lnSpc>
                <a:spcPct val="80000"/>
              </a:lnSpc>
            </a:pPr>
            <a:r>
              <a:rPr lang="en-US" dirty="0"/>
              <a:t>Interviews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Respect interviewee’s input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Try to get buy-in from interviewee about accuracy of finding (no need to prioritize at this point)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(Later you will ensure that the finding is tied to a requirement)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No Surprises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DOELAP Assessor Training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Interview Techniques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DOELAP Assessor Training</a:t>
            </a:r>
            <a:endParaRPr lang="en-US" dirty="0"/>
          </a:p>
        </p:txBody>
      </p:sp>
      <p:pic>
        <p:nvPicPr>
          <p:cNvPr id="1026" name="Picture 2" descr="Image result for jack bauer interrogation 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362200"/>
            <a:ext cx="4914900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4818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 the Assessment</a:t>
            </a:r>
            <a:br>
              <a:rPr lang="en-US" dirty="0"/>
            </a:br>
            <a:r>
              <a:rPr lang="en-US" dirty="0"/>
              <a:t>General Considerations</a:t>
            </a:r>
          </a:p>
        </p:txBody>
      </p:sp>
      <p:sp>
        <p:nvSpPr>
          <p:cNvPr id="46083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Exhibit integrity with all the interviewees</a:t>
            </a:r>
          </a:p>
          <a:p>
            <a:r>
              <a:rPr lang="en-US" dirty="0"/>
              <a:t>Watch out for hidden agendas or for mistaken impressions about what you are doing</a:t>
            </a:r>
          </a:p>
          <a:p>
            <a:r>
              <a:rPr lang="en-US" dirty="0"/>
              <a:t>Maintain control of the interview at all times</a:t>
            </a:r>
          </a:p>
          <a:p>
            <a:r>
              <a:rPr lang="en-US" dirty="0"/>
              <a:t>If you lose control of the interview/assessment – LEAVE, take a break, pause, team caucus, etc.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DOELAP Assessor Training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8D0C721-8388-C93A-416B-8D5D1BB1E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Do’s and </a:t>
            </a:r>
            <a:r>
              <a:rPr lang="en-US" dirty="0" err="1"/>
              <a:t>Avoid’s</a:t>
            </a:r>
            <a:r>
              <a:rPr lang="en-US" dirty="0"/>
              <a:t> 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757C334-8474-D1AF-1574-00C821F8BE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38600" cy="4724400"/>
          </a:xfrm>
        </p:spPr>
        <p:txBody>
          <a:bodyPr/>
          <a:lstStyle/>
          <a:p>
            <a:r>
              <a:rPr lang="en-US" dirty="0"/>
              <a:t>Do</a:t>
            </a:r>
          </a:p>
          <a:p>
            <a:pPr lvl="1">
              <a:lnSpc>
                <a:spcPct val="90000"/>
              </a:lnSpc>
            </a:pPr>
            <a:r>
              <a:rPr lang="en-US" sz="1400" dirty="0"/>
              <a:t>Establish and maintain rapport</a:t>
            </a:r>
          </a:p>
          <a:p>
            <a:pPr lvl="1">
              <a:lnSpc>
                <a:spcPct val="90000"/>
              </a:lnSpc>
            </a:pPr>
            <a:r>
              <a:rPr lang="en-US" sz="1400" dirty="0"/>
              <a:t>Ask open-ended questions and listen actively</a:t>
            </a:r>
          </a:p>
          <a:p>
            <a:pPr lvl="1">
              <a:lnSpc>
                <a:spcPct val="90000"/>
              </a:lnSpc>
            </a:pPr>
            <a:r>
              <a:rPr lang="en-US" sz="1400" dirty="0"/>
              <a:t>Follow-up or clarify with yes/no questions</a:t>
            </a:r>
          </a:p>
          <a:p>
            <a:pPr lvl="1">
              <a:lnSpc>
                <a:spcPct val="90000"/>
              </a:lnSpc>
            </a:pPr>
            <a:r>
              <a:rPr lang="en-US" sz="1400" dirty="0"/>
              <a:t>Use checklists</a:t>
            </a:r>
          </a:p>
          <a:p>
            <a:pPr lvl="1">
              <a:lnSpc>
                <a:spcPct val="90000"/>
              </a:lnSpc>
            </a:pPr>
            <a:r>
              <a:rPr lang="en-US" sz="1400" dirty="0"/>
              <a:t>Take notes </a:t>
            </a:r>
          </a:p>
          <a:p>
            <a:pPr lvl="1">
              <a:lnSpc>
                <a:spcPct val="90000"/>
              </a:lnSpc>
            </a:pPr>
            <a:r>
              <a:rPr lang="en-US" sz="1400" dirty="0"/>
              <a:t>Report on areas of excellence </a:t>
            </a:r>
          </a:p>
          <a:p>
            <a:pPr lvl="1">
              <a:lnSpc>
                <a:spcPct val="90000"/>
              </a:lnSpc>
            </a:pPr>
            <a:r>
              <a:rPr lang="en-US" sz="1400" dirty="0"/>
              <a:t>Avoid nit-picking</a:t>
            </a:r>
          </a:p>
          <a:p>
            <a:pPr lvl="1">
              <a:lnSpc>
                <a:spcPct val="90000"/>
              </a:lnSpc>
            </a:pPr>
            <a:r>
              <a:rPr lang="en-US" sz="1400" dirty="0"/>
              <a:t>Separate opinion from fact</a:t>
            </a:r>
          </a:p>
          <a:p>
            <a:pPr lvl="1">
              <a:lnSpc>
                <a:spcPct val="90000"/>
              </a:lnSpc>
            </a:pPr>
            <a:r>
              <a:rPr lang="en-US" sz="1400" dirty="0"/>
              <a:t>Maintain the self-esteem of individuals</a:t>
            </a:r>
          </a:p>
          <a:p>
            <a:pPr lvl="1">
              <a:lnSpc>
                <a:spcPct val="90000"/>
              </a:lnSpc>
            </a:pPr>
            <a:r>
              <a:rPr lang="en-US" sz="1400" dirty="0"/>
              <a:t>Show understanding of the person being interviewed</a:t>
            </a:r>
          </a:p>
          <a:p>
            <a:pPr lvl="1">
              <a:lnSpc>
                <a:spcPct val="90000"/>
              </a:lnSpc>
            </a:pPr>
            <a:r>
              <a:rPr lang="en-US" sz="1400" dirty="0"/>
              <a:t>Check assessment results against the “so what?” reaction.</a:t>
            </a:r>
          </a:p>
          <a:p>
            <a:pPr lvl="1">
              <a:lnSpc>
                <a:spcPct val="90000"/>
              </a:lnSpc>
            </a:pPr>
            <a:r>
              <a:rPr lang="en-US" sz="1400" dirty="0"/>
              <a:t>Verify the accuracy and relevance of findings at the time of identification</a:t>
            </a:r>
          </a:p>
          <a:p>
            <a:pPr lvl="1">
              <a:lnSpc>
                <a:spcPct val="90000"/>
              </a:lnSpc>
            </a:pPr>
            <a:endParaRPr lang="en-US" sz="1400" dirty="0"/>
          </a:p>
          <a:p>
            <a:pPr lvl="1">
              <a:lnSpc>
                <a:spcPct val="90000"/>
              </a:lnSpc>
            </a:pPr>
            <a:endParaRPr lang="en-US" sz="1400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60AA727-F961-918C-01E9-9A7FA74BCC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38600" cy="4724400"/>
          </a:xfrm>
        </p:spPr>
        <p:txBody>
          <a:bodyPr/>
          <a:lstStyle/>
          <a:p>
            <a:r>
              <a:rPr lang="en-US" dirty="0"/>
              <a:t>Avoid</a:t>
            </a:r>
          </a:p>
          <a:p>
            <a:pPr lvl="1">
              <a:lnSpc>
                <a:spcPct val="90000"/>
              </a:lnSpc>
            </a:pPr>
            <a:r>
              <a:rPr lang="en-US" sz="1400" dirty="0"/>
              <a:t>Losing objectivity and independence</a:t>
            </a:r>
          </a:p>
          <a:p>
            <a:pPr lvl="1">
              <a:lnSpc>
                <a:spcPct val="90000"/>
              </a:lnSpc>
            </a:pPr>
            <a:r>
              <a:rPr lang="en-US" sz="1400" dirty="0"/>
              <a:t>Using inappropriate language</a:t>
            </a:r>
          </a:p>
          <a:p>
            <a:pPr lvl="1">
              <a:lnSpc>
                <a:spcPct val="90000"/>
              </a:lnSpc>
            </a:pPr>
            <a:r>
              <a:rPr lang="en-US" sz="1400" dirty="0"/>
              <a:t>Passing judgments</a:t>
            </a:r>
          </a:p>
          <a:p>
            <a:pPr lvl="1">
              <a:lnSpc>
                <a:spcPct val="90000"/>
              </a:lnSpc>
            </a:pPr>
            <a:r>
              <a:rPr lang="en-US" sz="1400" dirty="0"/>
              <a:t>Using “I” or “my”</a:t>
            </a:r>
          </a:p>
          <a:p>
            <a:pPr lvl="1">
              <a:lnSpc>
                <a:spcPct val="90000"/>
              </a:lnSpc>
            </a:pPr>
            <a:r>
              <a:rPr lang="en-US" sz="1400" dirty="0"/>
              <a:t>Solving problems</a:t>
            </a:r>
          </a:p>
          <a:p>
            <a:pPr lvl="1">
              <a:lnSpc>
                <a:spcPct val="90000"/>
              </a:lnSpc>
            </a:pPr>
            <a:r>
              <a:rPr lang="en-US" sz="1400" dirty="0"/>
              <a:t>“How to do it right”</a:t>
            </a:r>
          </a:p>
          <a:p>
            <a:pPr lvl="1">
              <a:lnSpc>
                <a:spcPct val="90000"/>
              </a:lnSpc>
            </a:pPr>
            <a:r>
              <a:rPr lang="en-US" sz="1400" dirty="0"/>
              <a:t>Engaging in comparative discussions</a:t>
            </a:r>
          </a:p>
          <a:p>
            <a:pPr lvl="1">
              <a:lnSpc>
                <a:spcPct val="90000"/>
              </a:lnSpc>
            </a:pPr>
            <a:r>
              <a:rPr lang="en-US" sz="1400"/>
              <a:t>Interesting </a:t>
            </a:r>
            <a:r>
              <a:rPr lang="en-US" sz="1400" dirty="0"/>
              <a:t>diversions</a:t>
            </a:r>
          </a:p>
          <a:p>
            <a:pPr lvl="1">
              <a:lnSpc>
                <a:spcPct val="90000"/>
              </a:lnSpc>
            </a:pPr>
            <a:r>
              <a:rPr lang="en-US" sz="1400" dirty="0"/>
              <a:t>Being drawn into site politics</a:t>
            </a:r>
          </a:p>
          <a:p>
            <a:pPr lvl="1"/>
            <a:endParaRPr lang="en-US" sz="1600" b="1" dirty="0"/>
          </a:p>
          <a:p>
            <a:pPr lvl="1"/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A14D24-D336-EB91-A029-7DFC66311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DOELAP Assessor Training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2083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 the Assessment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Don’t Forget</a:t>
            </a:r>
          </a:p>
          <a:p>
            <a:pPr lvl="1"/>
            <a:r>
              <a:rPr lang="en-US" dirty="0"/>
              <a:t>Maintain adequate notes</a:t>
            </a:r>
          </a:p>
          <a:p>
            <a:pPr lvl="1"/>
            <a:r>
              <a:rPr lang="en-US" dirty="0"/>
              <a:t>Get positive identification, organizational affiliation and job titles of persons interviewed</a:t>
            </a:r>
          </a:p>
          <a:p>
            <a:pPr lvl="1"/>
            <a:r>
              <a:rPr lang="en-US" dirty="0"/>
              <a:t>Be precise</a:t>
            </a:r>
          </a:p>
          <a:p>
            <a:pPr lvl="1"/>
            <a:r>
              <a:rPr lang="en-US" dirty="0"/>
              <a:t>Behave ethically</a:t>
            </a:r>
          </a:p>
          <a:p>
            <a:pPr lvl="1"/>
            <a:r>
              <a:rPr lang="en-US" dirty="0"/>
              <a:t>You can call the STM at any time with questions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DOELAP Assessor Training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OE NE Large">
  <a:themeElements>
    <a:clrScheme name="DOE NE Larg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OE NE Large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OE NE Lar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E NE Larg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E NE Larg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E NE Larg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E NE Larg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E NE Larg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E NE Larg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E NE Larg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E NE Larg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E NE Larg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E NE Larg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E NE Larg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2917</TotalTime>
  <Words>686</Words>
  <Application>Microsoft Office PowerPoint</Application>
  <PresentationFormat>On-screen Show (4:3)</PresentationFormat>
  <Paragraphs>118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Arial Black</vt:lpstr>
      <vt:lpstr>Symbol</vt:lpstr>
      <vt:lpstr>Tahoma</vt:lpstr>
      <vt:lpstr>Times New Roman</vt:lpstr>
      <vt:lpstr>Wingdings</vt:lpstr>
      <vt:lpstr>Pixel</vt:lpstr>
      <vt:lpstr>DOE NE Large</vt:lpstr>
      <vt:lpstr>DOELAP Assessor Training Perform the Assessment</vt:lpstr>
      <vt:lpstr>Perform the Assessment Day 1</vt:lpstr>
      <vt:lpstr>Perform the Assessment Day 1</vt:lpstr>
      <vt:lpstr>Perform the Assessment Day 1</vt:lpstr>
      <vt:lpstr>Perform the Assessment Day 1</vt:lpstr>
      <vt:lpstr>Interview Techniques</vt:lpstr>
      <vt:lpstr>Perform the Assessment General Considerations</vt:lpstr>
      <vt:lpstr>Do’s and Avoid’s </vt:lpstr>
      <vt:lpstr>Perform the Assessment</vt:lpstr>
      <vt:lpstr>Perform the Assessment Day 1 Debriefing</vt:lpstr>
      <vt:lpstr>Sometime between Day 1 and Day 2 Team Caucus</vt:lpstr>
      <vt:lpstr>Perform the Assessment Day 2</vt:lpstr>
      <vt:lpstr>PowerPoint Presentation</vt:lpstr>
    </vt:vector>
  </TitlesOfParts>
  <Company>DOEID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DOELAP Assessor Training Session 2 – Process</dc:title>
  <dc:creator>Guy Backstrom</dc:creator>
  <cp:lastModifiedBy>Bohrer, Steven E</cp:lastModifiedBy>
  <cp:revision>155</cp:revision>
  <cp:lastPrinted>2015-10-02T17:58:14Z</cp:lastPrinted>
  <dcterms:created xsi:type="dcterms:W3CDTF">2002-08-06T16:42:03Z</dcterms:created>
  <dcterms:modified xsi:type="dcterms:W3CDTF">2024-09-05T21:28:02Z</dcterms:modified>
</cp:coreProperties>
</file>